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2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688" y="4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8C74-FA18-4988-B910-EF27A342A75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FC60-D795-4ED1-8170-785EFF732A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2337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8C74-FA18-4988-B910-EF27A342A75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FC60-D795-4ED1-8170-785EFF732A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8593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8C74-FA18-4988-B910-EF27A342A75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FC60-D795-4ED1-8170-785EFF732A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5323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8C74-FA18-4988-B910-EF27A342A75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FC60-D795-4ED1-8170-785EFF732A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7837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8C74-FA18-4988-B910-EF27A342A75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FC60-D795-4ED1-8170-785EFF732A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012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8C74-FA18-4988-B910-EF27A342A75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FC60-D795-4ED1-8170-785EFF732A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6053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8C74-FA18-4988-B910-EF27A342A75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FC60-D795-4ED1-8170-785EFF732A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9195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8C74-FA18-4988-B910-EF27A342A75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FC60-D795-4ED1-8170-785EFF732A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1915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8C74-FA18-4988-B910-EF27A342A75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FC60-D795-4ED1-8170-785EFF732A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3516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8C74-FA18-4988-B910-EF27A342A75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FC60-D795-4ED1-8170-785EFF732A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4052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8C74-FA18-4988-B910-EF27A342A75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FC60-D795-4ED1-8170-785EFF732A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3251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278C74-FA18-4988-B910-EF27A342A752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F0FC60-D795-4ED1-8170-785EFF732A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6055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 descr="Ein Bild, das Text, Screenshot, Schrift enthält.&#10;&#10;KI-generierte Inhalte können fehlerhaft sein.">
            <a:extLst>
              <a:ext uri="{FF2B5EF4-FFF2-40B4-BE49-F238E27FC236}">
                <a16:creationId xmlns:a16="http://schemas.microsoft.com/office/drawing/2014/main" id="{C14B7520-8B91-BE22-7124-833376EAA2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630"/>
          <a:stretch/>
        </p:blipFill>
        <p:spPr>
          <a:xfrm>
            <a:off x="0" y="0"/>
            <a:ext cx="9906000" cy="139678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CE897C0C-2185-DC8F-CE61-08B592EF670C}"/>
              </a:ext>
            </a:extLst>
          </p:cNvPr>
          <p:cNvSpPr txBox="1"/>
          <p:nvPr/>
        </p:nvSpPr>
        <p:spPr>
          <a:xfrm>
            <a:off x="2405625" y="250716"/>
            <a:ext cx="5094750" cy="592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50" dirty="0">
                <a:gradFill flip="none" rotWithShape="1">
                  <a:gsLst>
                    <a:gs pos="0">
                      <a:srgbClr val="E4C754">
                        <a:tint val="66000"/>
                        <a:satMod val="160000"/>
                      </a:srgbClr>
                    </a:gs>
                    <a:gs pos="85500">
                      <a:srgbClr val="C69D3A"/>
                    </a:gs>
                    <a:gs pos="84000">
                      <a:srgbClr val="C19636"/>
                    </a:gs>
                    <a:gs pos="34000">
                      <a:srgbClr val="CAA33E"/>
                    </a:gs>
                    <a:gs pos="68000">
                      <a:srgbClr val="B8892E"/>
                    </a:gs>
                    <a:gs pos="13000">
                      <a:srgbClr val="DCBC4D"/>
                    </a:gs>
                    <a:gs pos="43000">
                      <a:srgbClr val="E7CB5F"/>
                    </a:gs>
                    <a:gs pos="29000">
                      <a:srgbClr val="F1DA70"/>
                    </a:gs>
                    <a:gs pos="74000">
                      <a:srgbClr val="DCBC4D"/>
                    </a:gs>
                    <a:gs pos="57000">
                      <a:srgbClr val="DCBC4D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Roboto Lt" pitchFamily="2" charset="0"/>
                <a:ea typeface="Roboto Lt" pitchFamily="2" charset="0"/>
              </a:rPr>
              <a:t>BESTUHLUNGSPLAN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CD62085-9EBA-75DA-2DAD-A4488029E56A}"/>
              </a:ext>
            </a:extLst>
          </p:cNvPr>
          <p:cNvSpPr txBox="1"/>
          <p:nvPr/>
        </p:nvSpPr>
        <p:spPr>
          <a:xfrm>
            <a:off x="355600" y="1287721"/>
            <a:ext cx="3797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Musikverein</a:t>
            </a:r>
            <a:r>
              <a:rPr lang="de-DE" sz="1200" dirty="0"/>
              <a:t>: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361F070-26D9-B6D4-8578-093F6ED8CEB5}"/>
              </a:ext>
            </a:extLst>
          </p:cNvPr>
          <p:cNvSpPr txBox="1"/>
          <p:nvPr/>
        </p:nvSpPr>
        <p:spPr>
          <a:xfrm>
            <a:off x="6648450" y="1287721"/>
            <a:ext cx="3797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68. Bezirksmusikfest 2025 in </a:t>
            </a:r>
            <a:r>
              <a:rPr lang="de-DE" sz="12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Lamerdingen</a:t>
            </a:r>
            <a:r>
              <a:rPr lang="de-D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r>
              <a:rPr lang="de-D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Wertungsspiel am:</a:t>
            </a:r>
            <a:endParaRPr lang="de-DE" sz="1200" dirty="0"/>
          </a:p>
        </p:txBody>
      </p:sp>
      <p:sp>
        <p:nvSpPr>
          <p:cNvPr id="12" name="Rectangle 127">
            <a:extLst>
              <a:ext uri="{FF2B5EF4-FFF2-40B4-BE49-F238E27FC236}">
                <a16:creationId xmlns:a16="http://schemas.microsoft.com/office/drawing/2014/main" id="{C1946762-D609-49C3-820F-4B82011B4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788" y="2009255"/>
            <a:ext cx="1873250" cy="770391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9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 wrap="square" lIns="27432" tIns="22860" rIns="27432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/>
            </a:pPr>
            <a:r>
              <a:rPr kumimoji="0" lang="de-DE" sz="1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Stabspiele</a:t>
            </a:r>
            <a:endParaRPr kumimoji="0" lang="de-DE" sz="1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" name="Rectangle 135">
            <a:extLst>
              <a:ext uri="{FF2B5EF4-FFF2-40B4-BE49-F238E27FC236}">
                <a16:creationId xmlns:a16="http://schemas.microsoft.com/office/drawing/2014/main" id="{6936A598-E6CB-426F-918D-0D564FDFF9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1907" y="1995234"/>
            <a:ext cx="927100" cy="784412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9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 wrap="square" lIns="27432" tIns="22860" rIns="27432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de-DE" sz="10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Perkussion</a:t>
            </a:r>
            <a:endParaRPr lang="de-DE"/>
          </a:p>
        </p:txBody>
      </p:sp>
      <p:sp>
        <p:nvSpPr>
          <p:cNvPr id="14" name="Rectangle 135">
            <a:extLst>
              <a:ext uri="{FF2B5EF4-FFF2-40B4-BE49-F238E27FC236}">
                <a16:creationId xmlns:a16="http://schemas.microsoft.com/office/drawing/2014/main" id="{68669561-7EB8-4F55-B753-DC218EE18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2900" y="2010177"/>
            <a:ext cx="672353" cy="769469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9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 wrap="square" lIns="27432" tIns="22860" rIns="27432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de-DE" sz="10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große</a:t>
            </a:r>
          </a:p>
          <a:p>
            <a:pPr algn="ctr" rtl="0">
              <a:defRPr sz="1000"/>
            </a:pPr>
            <a:r>
              <a:rPr lang="de-DE" sz="10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Trommel</a:t>
            </a:r>
            <a:endParaRPr lang="de-DE"/>
          </a:p>
        </p:txBody>
      </p:sp>
      <p:sp>
        <p:nvSpPr>
          <p:cNvPr id="16" name="Rectangle 129">
            <a:extLst>
              <a:ext uri="{FF2B5EF4-FFF2-40B4-BE49-F238E27FC236}">
                <a16:creationId xmlns:a16="http://schemas.microsoft.com/office/drawing/2014/main" id="{61948E49-84CC-4117-BBDA-3B51D21B8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749" y="2009255"/>
            <a:ext cx="1189038" cy="1139825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9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 wrap="square" lIns="27432" tIns="22860" rIns="0" bIns="0" anchor="ctr" anchorCtr="0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de-DE" sz="10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Drum- Set</a:t>
            </a:r>
            <a:endParaRPr lang="de-DE"/>
          </a:p>
        </p:txBody>
      </p:sp>
      <p:sp>
        <p:nvSpPr>
          <p:cNvPr id="17" name="Oval 124">
            <a:extLst>
              <a:ext uri="{FF2B5EF4-FFF2-40B4-BE49-F238E27FC236}">
                <a16:creationId xmlns:a16="http://schemas.microsoft.com/office/drawing/2014/main" id="{12A1BC22-E131-45E7-B318-B1B1D1E06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8450" y="2064945"/>
            <a:ext cx="723900" cy="703943"/>
          </a:xfrm>
          <a:prstGeom prst="ellipse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9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11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Pauke</a:t>
            </a:r>
            <a:endParaRPr lang="de-DE"/>
          </a:p>
        </p:txBody>
      </p:sp>
      <p:sp>
        <p:nvSpPr>
          <p:cNvPr id="18" name="Oval 125">
            <a:extLst>
              <a:ext uri="{FF2B5EF4-FFF2-40B4-BE49-F238E27FC236}">
                <a16:creationId xmlns:a16="http://schemas.microsoft.com/office/drawing/2014/main" id="{5737B980-4E8A-48EA-B85C-413AE28E4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5162" y="2847212"/>
            <a:ext cx="714375" cy="676729"/>
          </a:xfrm>
          <a:prstGeom prst="ellipse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9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10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Pauke</a:t>
            </a:r>
            <a:endParaRPr lang="de-DE"/>
          </a:p>
        </p:txBody>
      </p:sp>
      <p:sp>
        <p:nvSpPr>
          <p:cNvPr id="19" name="Oval 125">
            <a:extLst>
              <a:ext uri="{FF2B5EF4-FFF2-40B4-BE49-F238E27FC236}">
                <a16:creationId xmlns:a16="http://schemas.microsoft.com/office/drawing/2014/main" id="{4398D8D7-A04E-99E2-211A-2DF679627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0537" y="2698742"/>
            <a:ext cx="714375" cy="676729"/>
          </a:xfrm>
          <a:prstGeom prst="ellipse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9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10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Pauke</a:t>
            </a:r>
            <a:endParaRPr lang="de-DE"/>
          </a:p>
        </p:txBody>
      </p:sp>
      <p:sp>
        <p:nvSpPr>
          <p:cNvPr id="20" name="Oval 125">
            <a:extLst>
              <a:ext uri="{FF2B5EF4-FFF2-40B4-BE49-F238E27FC236}">
                <a16:creationId xmlns:a16="http://schemas.microsoft.com/office/drawing/2014/main" id="{159B7BC1-F919-E29E-7387-66FE3314B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7724" y="2007777"/>
            <a:ext cx="714375" cy="676729"/>
          </a:xfrm>
          <a:prstGeom prst="ellipse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9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10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Pauke</a:t>
            </a:r>
            <a:endParaRPr lang="de-DE"/>
          </a:p>
        </p:txBody>
      </p:sp>
      <p:sp>
        <p:nvSpPr>
          <p:cNvPr id="21" name="Oval 54">
            <a:extLst>
              <a:ext uri="{FF2B5EF4-FFF2-40B4-BE49-F238E27FC236}">
                <a16:creationId xmlns:a16="http://schemas.microsoft.com/office/drawing/2014/main" id="{8A82D44F-4233-4F1B-AD67-C25A21E34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5639" y="5919145"/>
            <a:ext cx="1294721" cy="681480"/>
          </a:xfrm>
          <a:prstGeom prst="ellipse">
            <a:avLst/>
          </a:prstGeom>
          <a:solidFill>
            <a:schemeClr val="bg1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+mj-lt"/>
                <a:cs typeface="Arial"/>
              </a:rPr>
              <a:t>Dirigent</a:t>
            </a:r>
            <a:endParaRPr lang="de-DE">
              <a:latin typeface="+mj-lt"/>
            </a:endParaRPr>
          </a:p>
        </p:txBody>
      </p:sp>
      <p:sp>
        <p:nvSpPr>
          <p:cNvPr id="22" name="Oval 153">
            <a:extLst>
              <a:ext uri="{FF2B5EF4-FFF2-40B4-BE49-F238E27FC236}">
                <a16:creationId xmlns:a16="http://schemas.microsoft.com/office/drawing/2014/main" id="{6C5EB1FD-6107-4A78-B8E7-FEBE2A6DE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5432" y="5761606"/>
            <a:ext cx="400050" cy="367847"/>
          </a:xfrm>
          <a:prstGeom prst="ellipse">
            <a:avLst/>
          </a:prstGeom>
          <a:solidFill>
            <a:srgbClr val="EE8F6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Klar.</a:t>
            </a:r>
            <a:endParaRPr lang="de-DE" dirty="0"/>
          </a:p>
        </p:txBody>
      </p:sp>
      <p:sp>
        <p:nvSpPr>
          <p:cNvPr id="23" name="Oval 153">
            <a:extLst>
              <a:ext uri="{FF2B5EF4-FFF2-40B4-BE49-F238E27FC236}">
                <a16:creationId xmlns:a16="http://schemas.microsoft.com/office/drawing/2014/main" id="{6A00960B-C38D-F9FB-3BB4-2AEDEF9D7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7929" y="5386355"/>
            <a:ext cx="400050" cy="367847"/>
          </a:xfrm>
          <a:prstGeom prst="ellipse">
            <a:avLst/>
          </a:prstGeom>
          <a:solidFill>
            <a:srgbClr val="EE8F6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Klar.</a:t>
            </a:r>
            <a:endParaRPr lang="de-DE" dirty="0"/>
          </a:p>
        </p:txBody>
      </p:sp>
      <p:sp>
        <p:nvSpPr>
          <p:cNvPr id="24" name="Oval 153">
            <a:extLst>
              <a:ext uri="{FF2B5EF4-FFF2-40B4-BE49-F238E27FC236}">
                <a16:creationId xmlns:a16="http://schemas.microsoft.com/office/drawing/2014/main" id="{C20EECE6-F86F-E77B-5FDA-19FC6D2ED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7671" y="5181622"/>
            <a:ext cx="400050" cy="367847"/>
          </a:xfrm>
          <a:prstGeom prst="ellipse">
            <a:avLst/>
          </a:prstGeom>
          <a:solidFill>
            <a:srgbClr val="EE8F6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Klar.</a:t>
            </a:r>
            <a:endParaRPr lang="de-DE" dirty="0"/>
          </a:p>
        </p:txBody>
      </p:sp>
      <p:sp>
        <p:nvSpPr>
          <p:cNvPr id="25" name="Oval 153">
            <a:extLst>
              <a:ext uri="{FF2B5EF4-FFF2-40B4-BE49-F238E27FC236}">
                <a16:creationId xmlns:a16="http://schemas.microsoft.com/office/drawing/2014/main" id="{8F6545E4-B133-3AFA-4CA2-FA645B2E2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2044" y="5146666"/>
            <a:ext cx="400050" cy="367847"/>
          </a:xfrm>
          <a:prstGeom prst="ellipse">
            <a:avLst/>
          </a:prstGeom>
          <a:solidFill>
            <a:srgbClr val="EE8F6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Klar.</a:t>
            </a:r>
            <a:endParaRPr lang="de-DE" dirty="0"/>
          </a:p>
        </p:txBody>
      </p:sp>
      <p:sp>
        <p:nvSpPr>
          <p:cNvPr id="26" name="Oval 153">
            <a:extLst>
              <a:ext uri="{FF2B5EF4-FFF2-40B4-BE49-F238E27FC236}">
                <a16:creationId xmlns:a16="http://schemas.microsoft.com/office/drawing/2014/main" id="{DEFD00EB-8323-40F6-90DA-BF0CA5CE7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7155" y="5181622"/>
            <a:ext cx="400050" cy="367847"/>
          </a:xfrm>
          <a:prstGeom prst="ellipse">
            <a:avLst/>
          </a:prstGeom>
          <a:solidFill>
            <a:srgbClr val="F7CAB3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Flöte</a:t>
            </a:r>
            <a:endParaRPr lang="de-DE"/>
          </a:p>
        </p:txBody>
      </p:sp>
      <p:sp>
        <p:nvSpPr>
          <p:cNvPr id="27" name="Oval 153">
            <a:extLst>
              <a:ext uri="{FF2B5EF4-FFF2-40B4-BE49-F238E27FC236}">
                <a16:creationId xmlns:a16="http://schemas.microsoft.com/office/drawing/2014/main" id="{983F9699-35AF-1BEE-CA91-704AF0E955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2298" y="5310644"/>
            <a:ext cx="400050" cy="367847"/>
          </a:xfrm>
          <a:prstGeom prst="ellipse">
            <a:avLst/>
          </a:prstGeom>
          <a:solidFill>
            <a:srgbClr val="F7CAB3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Flöte</a:t>
            </a:r>
            <a:endParaRPr lang="de-DE"/>
          </a:p>
        </p:txBody>
      </p:sp>
      <p:sp>
        <p:nvSpPr>
          <p:cNvPr id="28" name="Oval 153">
            <a:extLst>
              <a:ext uri="{FF2B5EF4-FFF2-40B4-BE49-F238E27FC236}">
                <a16:creationId xmlns:a16="http://schemas.microsoft.com/office/drawing/2014/main" id="{22FA1954-31B5-A017-6AF8-FB03CA35DF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2348" y="5516587"/>
            <a:ext cx="400050" cy="367847"/>
          </a:xfrm>
          <a:prstGeom prst="ellipse">
            <a:avLst/>
          </a:prstGeom>
          <a:solidFill>
            <a:srgbClr val="F7CAB3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Flöte</a:t>
            </a:r>
            <a:endParaRPr lang="de-DE"/>
          </a:p>
        </p:txBody>
      </p:sp>
      <p:sp>
        <p:nvSpPr>
          <p:cNvPr id="29" name="Oval 153">
            <a:extLst>
              <a:ext uri="{FF2B5EF4-FFF2-40B4-BE49-F238E27FC236}">
                <a16:creationId xmlns:a16="http://schemas.microsoft.com/office/drawing/2014/main" id="{70221FA4-DC2F-D983-7BFF-2FA01B0E5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0866" y="5798730"/>
            <a:ext cx="400050" cy="367847"/>
          </a:xfrm>
          <a:prstGeom prst="ellipse">
            <a:avLst/>
          </a:prstGeom>
          <a:solidFill>
            <a:srgbClr val="F7CAB3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Flöte</a:t>
            </a:r>
            <a:endParaRPr lang="de-DE"/>
          </a:p>
        </p:txBody>
      </p:sp>
      <p:sp>
        <p:nvSpPr>
          <p:cNvPr id="30" name="Oval 153">
            <a:extLst>
              <a:ext uri="{FF2B5EF4-FFF2-40B4-BE49-F238E27FC236}">
                <a16:creationId xmlns:a16="http://schemas.microsoft.com/office/drawing/2014/main" id="{D1238088-EA5D-9E31-2C88-9E2000BEF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2811" y="5581086"/>
            <a:ext cx="400050" cy="367847"/>
          </a:xfrm>
          <a:prstGeom prst="ellipse">
            <a:avLst/>
          </a:prstGeom>
          <a:solidFill>
            <a:srgbClr val="EE8F6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Klar.</a:t>
            </a:r>
            <a:endParaRPr lang="de-DE" dirty="0"/>
          </a:p>
        </p:txBody>
      </p:sp>
      <p:sp>
        <p:nvSpPr>
          <p:cNvPr id="31" name="Oval 153">
            <a:extLst>
              <a:ext uri="{FF2B5EF4-FFF2-40B4-BE49-F238E27FC236}">
                <a16:creationId xmlns:a16="http://schemas.microsoft.com/office/drawing/2014/main" id="{F0D12CCD-6E5F-D806-AC63-EBC3D0678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6618" y="5288979"/>
            <a:ext cx="400050" cy="367847"/>
          </a:xfrm>
          <a:prstGeom prst="ellipse">
            <a:avLst/>
          </a:prstGeom>
          <a:solidFill>
            <a:srgbClr val="EE8F6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Klar.</a:t>
            </a:r>
            <a:endParaRPr lang="de-DE" dirty="0"/>
          </a:p>
        </p:txBody>
      </p:sp>
      <p:sp>
        <p:nvSpPr>
          <p:cNvPr id="32" name="Oval 153">
            <a:extLst>
              <a:ext uri="{FF2B5EF4-FFF2-40B4-BE49-F238E27FC236}">
                <a16:creationId xmlns:a16="http://schemas.microsoft.com/office/drawing/2014/main" id="{AEA7B654-A1A2-A7DD-C813-6E6F50941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638" y="4991830"/>
            <a:ext cx="400050" cy="367847"/>
          </a:xfrm>
          <a:prstGeom prst="ellipse">
            <a:avLst/>
          </a:prstGeom>
          <a:solidFill>
            <a:srgbClr val="EE8F6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Klar.</a:t>
            </a:r>
            <a:endParaRPr lang="de-DE" dirty="0"/>
          </a:p>
        </p:txBody>
      </p:sp>
      <p:sp>
        <p:nvSpPr>
          <p:cNvPr id="33" name="Oval 153">
            <a:extLst>
              <a:ext uri="{FF2B5EF4-FFF2-40B4-BE49-F238E27FC236}">
                <a16:creationId xmlns:a16="http://schemas.microsoft.com/office/drawing/2014/main" id="{ED5C0633-71AB-E057-B378-1666EEE47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4816" y="4795345"/>
            <a:ext cx="400050" cy="367847"/>
          </a:xfrm>
          <a:prstGeom prst="ellipse">
            <a:avLst/>
          </a:prstGeom>
          <a:solidFill>
            <a:srgbClr val="EE8F6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Klar.</a:t>
            </a:r>
            <a:endParaRPr lang="de-DE" dirty="0"/>
          </a:p>
        </p:txBody>
      </p:sp>
      <p:sp>
        <p:nvSpPr>
          <p:cNvPr id="34" name="Oval 153">
            <a:extLst>
              <a:ext uri="{FF2B5EF4-FFF2-40B4-BE49-F238E27FC236}">
                <a16:creationId xmlns:a16="http://schemas.microsoft.com/office/drawing/2014/main" id="{719DEA36-7FBE-4A06-AD1C-0D14EDDCE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8964" y="4620529"/>
            <a:ext cx="485589" cy="440766"/>
          </a:xfrm>
          <a:prstGeom prst="ellipse">
            <a:avLst/>
          </a:prstGeom>
          <a:solidFill>
            <a:srgbClr val="EE8F6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Bass-</a:t>
            </a:r>
            <a:b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Klar</a:t>
            </a:r>
            <a:endParaRPr lang="de-DE"/>
          </a:p>
        </p:txBody>
      </p:sp>
      <p:sp>
        <p:nvSpPr>
          <p:cNvPr id="35" name="Oval 153">
            <a:extLst>
              <a:ext uri="{FF2B5EF4-FFF2-40B4-BE49-F238E27FC236}">
                <a16:creationId xmlns:a16="http://schemas.microsoft.com/office/drawing/2014/main" id="{1AB60482-1AB5-44BF-9FC0-D25469997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252" y="4585573"/>
            <a:ext cx="485589" cy="440766"/>
          </a:xfrm>
          <a:prstGeom prst="ellipse">
            <a:avLst/>
          </a:prstGeom>
          <a:solidFill>
            <a:srgbClr val="FFCC0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Fagott</a:t>
            </a:r>
            <a:endParaRPr lang="de-DE"/>
          </a:p>
        </p:txBody>
      </p:sp>
      <p:sp>
        <p:nvSpPr>
          <p:cNvPr id="36" name="Oval 153">
            <a:extLst>
              <a:ext uri="{FF2B5EF4-FFF2-40B4-BE49-F238E27FC236}">
                <a16:creationId xmlns:a16="http://schemas.microsoft.com/office/drawing/2014/main" id="{6AC95013-2C2F-459C-9D48-683784F99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3890" y="4675532"/>
            <a:ext cx="449730" cy="412375"/>
          </a:xfrm>
          <a:prstGeom prst="ellipse">
            <a:avLst/>
          </a:prstGeom>
          <a:solidFill>
            <a:srgbClr val="FF99CC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Bari-Sax</a:t>
            </a:r>
            <a:endParaRPr lang="de-DE"/>
          </a:p>
        </p:txBody>
      </p:sp>
      <p:sp>
        <p:nvSpPr>
          <p:cNvPr id="37" name="Oval 153">
            <a:extLst>
              <a:ext uri="{FF2B5EF4-FFF2-40B4-BE49-F238E27FC236}">
                <a16:creationId xmlns:a16="http://schemas.microsoft.com/office/drawing/2014/main" id="{0F93B92E-6586-4789-86A0-AE04E82E9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1136" y="4840912"/>
            <a:ext cx="449730" cy="412375"/>
          </a:xfrm>
          <a:prstGeom prst="ellipse">
            <a:avLst/>
          </a:prstGeom>
          <a:solidFill>
            <a:srgbClr val="FF99CC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Ten-Sax</a:t>
            </a:r>
            <a:endParaRPr lang="de-DE"/>
          </a:p>
        </p:txBody>
      </p:sp>
      <p:sp>
        <p:nvSpPr>
          <p:cNvPr id="38" name="Oval 153">
            <a:extLst>
              <a:ext uri="{FF2B5EF4-FFF2-40B4-BE49-F238E27FC236}">
                <a16:creationId xmlns:a16="http://schemas.microsoft.com/office/drawing/2014/main" id="{EE72E9B9-0269-430E-91AF-DEA8D8B003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8731" y="5079223"/>
            <a:ext cx="449730" cy="412375"/>
          </a:xfrm>
          <a:prstGeom prst="ellipse">
            <a:avLst/>
          </a:prstGeom>
          <a:solidFill>
            <a:srgbClr val="FF99FF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Alt-Sax</a:t>
            </a:r>
            <a:endParaRPr lang="de-DE"/>
          </a:p>
        </p:txBody>
      </p:sp>
      <p:sp>
        <p:nvSpPr>
          <p:cNvPr id="39" name="Oval 153">
            <a:extLst>
              <a:ext uri="{FF2B5EF4-FFF2-40B4-BE49-F238E27FC236}">
                <a16:creationId xmlns:a16="http://schemas.microsoft.com/office/drawing/2014/main" id="{8A8AEB86-1F2D-4354-9497-596A33F36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781" y="5386355"/>
            <a:ext cx="449730" cy="412375"/>
          </a:xfrm>
          <a:prstGeom prst="ellipse">
            <a:avLst/>
          </a:prstGeom>
          <a:solidFill>
            <a:srgbClr val="FF99FF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Alt-Sax</a:t>
            </a:r>
            <a:endParaRPr lang="de-DE" dirty="0"/>
          </a:p>
        </p:txBody>
      </p:sp>
      <p:sp>
        <p:nvSpPr>
          <p:cNvPr id="40" name="Oval 153">
            <a:extLst>
              <a:ext uri="{FF2B5EF4-FFF2-40B4-BE49-F238E27FC236}">
                <a16:creationId xmlns:a16="http://schemas.microsoft.com/office/drawing/2014/main" id="{8A8AEB86-1F2D-4354-9497-596A33F36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9139" y="5791682"/>
            <a:ext cx="449730" cy="412375"/>
          </a:xfrm>
          <a:prstGeom prst="ellipse">
            <a:avLst/>
          </a:prstGeom>
          <a:solidFill>
            <a:srgbClr val="FF99FF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Alt-Sax</a:t>
            </a:r>
            <a:endParaRPr lang="de-DE"/>
          </a:p>
        </p:txBody>
      </p:sp>
      <p:sp>
        <p:nvSpPr>
          <p:cNvPr id="41" name="Oval 153">
            <a:extLst>
              <a:ext uri="{FF2B5EF4-FFF2-40B4-BE49-F238E27FC236}">
                <a16:creationId xmlns:a16="http://schemas.microsoft.com/office/drawing/2014/main" id="{43579A51-6D60-9806-44DA-3455C99F1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0185" y="5129373"/>
            <a:ext cx="400050" cy="367847"/>
          </a:xfrm>
          <a:prstGeom prst="ellipse">
            <a:avLst/>
          </a:prstGeom>
          <a:solidFill>
            <a:srgbClr val="EE8F6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Klar.</a:t>
            </a:r>
            <a:endParaRPr lang="de-DE" dirty="0"/>
          </a:p>
        </p:txBody>
      </p:sp>
      <p:sp>
        <p:nvSpPr>
          <p:cNvPr id="42" name="Oval 153">
            <a:extLst>
              <a:ext uri="{FF2B5EF4-FFF2-40B4-BE49-F238E27FC236}">
                <a16:creationId xmlns:a16="http://schemas.microsoft.com/office/drawing/2014/main" id="{F64F1B73-81CD-84F8-42F9-C541B3358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6668" y="4834560"/>
            <a:ext cx="400050" cy="367847"/>
          </a:xfrm>
          <a:prstGeom prst="ellipse">
            <a:avLst/>
          </a:prstGeom>
          <a:solidFill>
            <a:srgbClr val="EE8F6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Klar.</a:t>
            </a:r>
            <a:endParaRPr lang="de-DE" dirty="0"/>
          </a:p>
        </p:txBody>
      </p:sp>
      <p:sp>
        <p:nvSpPr>
          <p:cNvPr id="43" name="Oval 153">
            <a:extLst>
              <a:ext uri="{FF2B5EF4-FFF2-40B4-BE49-F238E27FC236}">
                <a16:creationId xmlns:a16="http://schemas.microsoft.com/office/drawing/2014/main" id="{742A9A18-593A-5CBC-11C2-4F9FFECCC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8752" y="4564118"/>
            <a:ext cx="400050" cy="367847"/>
          </a:xfrm>
          <a:prstGeom prst="ellipse">
            <a:avLst/>
          </a:prstGeom>
          <a:solidFill>
            <a:srgbClr val="EE8F6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Klar.</a:t>
            </a:r>
            <a:endParaRPr lang="de-DE" dirty="0"/>
          </a:p>
        </p:txBody>
      </p:sp>
      <p:sp>
        <p:nvSpPr>
          <p:cNvPr id="44" name="Oval 153">
            <a:extLst>
              <a:ext uri="{FF2B5EF4-FFF2-40B4-BE49-F238E27FC236}">
                <a16:creationId xmlns:a16="http://schemas.microsoft.com/office/drawing/2014/main" id="{736A50FD-327F-4A64-B87F-4684B06B4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2995" y="4118654"/>
            <a:ext cx="400050" cy="367847"/>
          </a:xfrm>
          <a:prstGeom prst="ellipse">
            <a:avLst/>
          </a:prstGeom>
          <a:solidFill>
            <a:srgbClr val="99CC0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Horn</a:t>
            </a:r>
            <a:endParaRPr lang="de-DE" dirty="0"/>
          </a:p>
        </p:txBody>
      </p:sp>
      <p:sp>
        <p:nvSpPr>
          <p:cNvPr id="45" name="Oval 153">
            <a:extLst>
              <a:ext uri="{FF2B5EF4-FFF2-40B4-BE49-F238E27FC236}">
                <a16:creationId xmlns:a16="http://schemas.microsoft.com/office/drawing/2014/main" id="{0DAE9E28-54F4-ECC9-60BD-B7E43EA94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6436" y="4280452"/>
            <a:ext cx="400050" cy="367847"/>
          </a:xfrm>
          <a:prstGeom prst="ellipse">
            <a:avLst/>
          </a:prstGeom>
          <a:solidFill>
            <a:srgbClr val="99CC0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Horn</a:t>
            </a:r>
            <a:endParaRPr lang="de-DE" dirty="0"/>
          </a:p>
        </p:txBody>
      </p:sp>
      <p:sp>
        <p:nvSpPr>
          <p:cNvPr id="46" name="Oval 153">
            <a:extLst>
              <a:ext uri="{FF2B5EF4-FFF2-40B4-BE49-F238E27FC236}">
                <a16:creationId xmlns:a16="http://schemas.microsoft.com/office/drawing/2014/main" id="{6A852E01-CC6F-6F42-5CB7-F7438D394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9578" y="4041886"/>
            <a:ext cx="400050" cy="367847"/>
          </a:xfrm>
          <a:prstGeom prst="ellipse">
            <a:avLst/>
          </a:prstGeom>
          <a:solidFill>
            <a:srgbClr val="99CC0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Horn</a:t>
            </a:r>
            <a:endParaRPr lang="de-DE"/>
          </a:p>
        </p:txBody>
      </p:sp>
      <p:sp>
        <p:nvSpPr>
          <p:cNvPr id="47" name="Oval 153">
            <a:extLst>
              <a:ext uri="{FF2B5EF4-FFF2-40B4-BE49-F238E27FC236}">
                <a16:creationId xmlns:a16="http://schemas.microsoft.com/office/drawing/2014/main" id="{35544954-3FAD-B0B5-6633-7D2B08561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9808" y="4050366"/>
            <a:ext cx="400050" cy="367847"/>
          </a:xfrm>
          <a:prstGeom prst="ellipse">
            <a:avLst/>
          </a:prstGeom>
          <a:solidFill>
            <a:srgbClr val="99CC0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Horn</a:t>
            </a:r>
            <a:endParaRPr lang="de-DE" dirty="0"/>
          </a:p>
        </p:txBody>
      </p:sp>
      <p:sp>
        <p:nvSpPr>
          <p:cNvPr id="48" name="Oval 153">
            <a:extLst>
              <a:ext uri="{FF2B5EF4-FFF2-40B4-BE49-F238E27FC236}">
                <a16:creationId xmlns:a16="http://schemas.microsoft.com/office/drawing/2014/main" id="{949E1276-F027-4466-8CCC-4EFFBCB6F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916" y="4091764"/>
            <a:ext cx="488577" cy="398930"/>
          </a:xfrm>
          <a:prstGeom prst="ellipse">
            <a:avLst/>
          </a:prstGeom>
          <a:solidFill>
            <a:srgbClr val="66990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Tenor-horn</a:t>
            </a:r>
            <a:endParaRPr lang="de-DE"/>
          </a:p>
        </p:txBody>
      </p:sp>
      <p:sp>
        <p:nvSpPr>
          <p:cNvPr id="49" name="Oval 153">
            <a:extLst>
              <a:ext uri="{FF2B5EF4-FFF2-40B4-BE49-F238E27FC236}">
                <a16:creationId xmlns:a16="http://schemas.microsoft.com/office/drawing/2014/main" id="{B79AD4E2-1A09-A624-79E5-0CF52BB39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884" y="4377857"/>
            <a:ext cx="488577" cy="398930"/>
          </a:xfrm>
          <a:prstGeom prst="ellipse">
            <a:avLst/>
          </a:prstGeom>
          <a:solidFill>
            <a:srgbClr val="66990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Tenor-horn</a:t>
            </a:r>
            <a:endParaRPr lang="de-DE"/>
          </a:p>
        </p:txBody>
      </p:sp>
      <p:sp>
        <p:nvSpPr>
          <p:cNvPr id="50" name="Oval 153">
            <a:extLst>
              <a:ext uri="{FF2B5EF4-FFF2-40B4-BE49-F238E27FC236}">
                <a16:creationId xmlns:a16="http://schemas.microsoft.com/office/drawing/2014/main" id="{EF689C30-0B4F-A1D5-9911-6898ED4CE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3608" y="4178682"/>
            <a:ext cx="488577" cy="398930"/>
          </a:xfrm>
          <a:prstGeom prst="ellipse">
            <a:avLst/>
          </a:prstGeom>
          <a:solidFill>
            <a:srgbClr val="66990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Tenor-horn</a:t>
            </a:r>
            <a:endParaRPr lang="de-DE" dirty="0"/>
          </a:p>
        </p:txBody>
      </p:sp>
      <p:sp>
        <p:nvSpPr>
          <p:cNvPr id="51" name="Oval 153">
            <a:extLst>
              <a:ext uri="{FF2B5EF4-FFF2-40B4-BE49-F238E27FC236}">
                <a16:creationId xmlns:a16="http://schemas.microsoft.com/office/drawing/2014/main" id="{401EBF64-56CB-451F-8E39-A02504D7F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2225" y="4665388"/>
            <a:ext cx="588684" cy="398930"/>
          </a:xfrm>
          <a:prstGeom prst="ellipse">
            <a:avLst/>
          </a:prstGeom>
          <a:solidFill>
            <a:srgbClr val="66990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Bariton </a:t>
            </a:r>
            <a:endParaRPr lang="de-DE"/>
          </a:p>
        </p:txBody>
      </p:sp>
      <p:sp>
        <p:nvSpPr>
          <p:cNvPr id="52" name="Oval 153">
            <a:extLst>
              <a:ext uri="{FF2B5EF4-FFF2-40B4-BE49-F238E27FC236}">
                <a16:creationId xmlns:a16="http://schemas.microsoft.com/office/drawing/2014/main" id="{2ED804AD-BAE0-3370-0B5A-66FD00937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3405" y="5053613"/>
            <a:ext cx="588684" cy="398930"/>
          </a:xfrm>
          <a:prstGeom prst="ellipse">
            <a:avLst/>
          </a:prstGeom>
          <a:solidFill>
            <a:srgbClr val="669900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Bariton </a:t>
            </a:r>
            <a:endParaRPr lang="de-DE"/>
          </a:p>
        </p:txBody>
      </p:sp>
      <p:sp>
        <p:nvSpPr>
          <p:cNvPr id="53" name="Oval 153">
            <a:extLst>
              <a:ext uri="{FF2B5EF4-FFF2-40B4-BE49-F238E27FC236}">
                <a16:creationId xmlns:a16="http://schemas.microsoft.com/office/drawing/2014/main" id="{B39601B3-F6C6-43AB-B4E3-226E38B62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837" y="4620529"/>
            <a:ext cx="436284" cy="398930"/>
          </a:xfrm>
          <a:prstGeom prst="ellipse">
            <a:avLst/>
          </a:prstGeom>
          <a:solidFill>
            <a:srgbClr val="3399FF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 err="1">
                <a:solidFill>
                  <a:srgbClr val="000000"/>
                </a:solidFill>
                <a:latin typeface="Arial"/>
                <a:cs typeface="Arial"/>
              </a:rPr>
              <a:t>Flgh</a:t>
            </a: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de-DE" dirty="0"/>
          </a:p>
        </p:txBody>
      </p:sp>
      <p:sp>
        <p:nvSpPr>
          <p:cNvPr id="54" name="Oval 153">
            <a:extLst>
              <a:ext uri="{FF2B5EF4-FFF2-40B4-BE49-F238E27FC236}">
                <a16:creationId xmlns:a16="http://schemas.microsoft.com/office/drawing/2014/main" id="{89F75BB5-CFAE-C8C1-8382-1A73D22F7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6527" y="4249369"/>
            <a:ext cx="436284" cy="398930"/>
          </a:xfrm>
          <a:prstGeom prst="ellipse">
            <a:avLst/>
          </a:prstGeom>
          <a:solidFill>
            <a:srgbClr val="3399FF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Flgh.</a:t>
            </a:r>
            <a:endParaRPr lang="de-DE"/>
          </a:p>
        </p:txBody>
      </p:sp>
      <p:sp>
        <p:nvSpPr>
          <p:cNvPr id="55" name="Oval 153">
            <a:extLst>
              <a:ext uri="{FF2B5EF4-FFF2-40B4-BE49-F238E27FC236}">
                <a16:creationId xmlns:a16="http://schemas.microsoft.com/office/drawing/2014/main" id="{6A7E84EA-0EC8-55BE-E7F9-E77C0045E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6577" y="3978927"/>
            <a:ext cx="436284" cy="398930"/>
          </a:xfrm>
          <a:prstGeom prst="ellipse">
            <a:avLst/>
          </a:prstGeom>
          <a:solidFill>
            <a:srgbClr val="3399FF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 err="1">
                <a:solidFill>
                  <a:srgbClr val="000000"/>
                </a:solidFill>
                <a:latin typeface="Arial"/>
                <a:cs typeface="Arial"/>
              </a:rPr>
              <a:t>Flgh</a:t>
            </a: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de-DE" dirty="0"/>
          </a:p>
        </p:txBody>
      </p:sp>
      <p:sp>
        <p:nvSpPr>
          <p:cNvPr id="56" name="Oval 153">
            <a:extLst>
              <a:ext uri="{FF2B5EF4-FFF2-40B4-BE49-F238E27FC236}">
                <a16:creationId xmlns:a16="http://schemas.microsoft.com/office/drawing/2014/main" id="{1B7350E1-8102-4FC9-8FF9-78565CC2F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1224" y="3727209"/>
            <a:ext cx="436284" cy="398930"/>
          </a:xfrm>
          <a:prstGeom prst="ellipse">
            <a:avLst/>
          </a:prstGeom>
          <a:solidFill>
            <a:srgbClr val="66CCFF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 err="1">
                <a:solidFill>
                  <a:srgbClr val="000000"/>
                </a:solidFill>
                <a:latin typeface="Arial"/>
                <a:cs typeface="Arial"/>
              </a:rPr>
              <a:t>Trp</a:t>
            </a: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de-DE" dirty="0"/>
          </a:p>
        </p:txBody>
      </p:sp>
      <p:sp>
        <p:nvSpPr>
          <p:cNvPr id="57" name="Oval 153">
            <a:extLst>
              <a:ext uri="{FF2B5EF4-FFF2-40B4-BE49-F238E27FC236}">
                <a16:creationId xmlns:a16="http://schemas.microsoft.com/office/drawing/2014/main" id="{2F356843-0E30-0BE3-D81F-B20C28F88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4152" y="3515419"/>
            <a:ext cx="436284" cy="398930"/>
          </a:xfrm>
          <a:prstGeom prst="ellipse">
            <a:avLst/>
          </a:prstGeom>
          <a:solidFill>
            <a:srgbClr val="66CCFF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Trp.</a:t>
            </a:r>
            <a:endParaRPr lang="de-DE"/>
          </a:p>
        </p:txBody>
      </p:sp>
      <p:sp>
        <p:nvSpPr>
          <p:cNvPr id="58" name="Oval 153">
            <a:extLst>
              <a:ext uri="{FF2B5EF4-FFF2-40B4-BE49-F238E27FC236}">
                <a16:creationId xmlns:a16="http://schemas.microsoft.com/office/drawing/2014/main" id="{DAEBA43B-F0F1-4958-7715-73A6972B2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7637" y="3438031"/>
            <a:ext cx="436284" cy="398930"/>
          </a:xfrm>
          <a:prstGeom prst="ellipse">
            <a:avLst/>
          </a:prstGeom>
          <a:solidFill>
            <a:srgbClr val="66CCFF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Trp.</a:t>
            </a:r>
            <a:endParaRPr lang="de-DE"/>
          </a:p>
        </p:txBody>
      </p:sp>
      <p:sp>
        <p:nvSpPr>
          <p:cNvPr id="59" name="Oval 153">
            <a:extLst>
              <a:ext uri="{FF2B5EF4-FFF2-40B4-BE49-F238E27FC236}">
                <a16:creationId xmlns:a16="http://schemas.microsoft.com/office/drawing/2014/main" id="{1DE37FE2-A59A-1618-EDC9-7787842EE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4828" y="3413633"/>
            <a:ext cx="436284" cy="398930"/>
          </a:xfrm>
          <a:prstGeom prst="ellipse">
            <a:avLst/>
          </a:prstGeom>
          <a:solidFill>
            <a:srgbClr val="66CCFF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 err="1">
                <a:solidFill>
                  <a:srgbClr val="000000"/>
                </a:solidFill>
                <a:latin typeface="Arial"/>
                <a:cs typeface="Arial"/>
              </a:rPr>
              <a:t>Trp</a:t>
            </a: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de-DE" dirty="0"/>
          </a:p>
        </p:txBody>
      </p:sp>
      <p:sp>
        <p:nvSpPr>
          <p:cNvPr id="60" name="Oval 153">
            <a:extLst>
              <a:ext uri="{FF2B5EF4-FFF2-40B4-BE49-F238E27FC236}">
                <a16:creationId xmlns:a16="http://schemas.microsoft.com/office/drawing/2014/main" id="{A94E8C9B-1622-49DD-8940-E2F8D1F8EE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916" y="3493369"/>
            <a:ext cx="436284" cy="398930"/>
          </a:xfrm>
          <a:prstGeom prst="ellipse">
            <a:avLst/>
          </a:prstGeom>
          <a:solidFill>
            <a:srgbClr val="9999FF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Pos.</a:t>
            </a:r>
            <a:endParaRPr lang="de-DE"/>
          </a:p>
        </p:txBody>
      </p:sp>
      <p:sp>
        <p:nvSpPr>
          <p:cNvPr id="61" name="Oval 153">
            <a:extLst>
              <a:ext uri="{FF2B5EF4-FFF2-40B4-BE49-F238E27FC236}">
                <a16:creationId xmlns:a16="http://schemas.microsoft.com/office/drawing/2014/main" id="{1034D66A-3146-4CF9-4E38-601F9FC2E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4159" y="3567865"/>
            <a:ext cx="436284" cy="398930"/>
          </a:xfrm>
          <a:prstGeom prst="ellipse">
            <a:avLst/>
          </a:prstGeom>
          <a:solidFill>
            <a:srgbClr val="9999FF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Pos.</a:t>
            </a:r>
            <a:endParaRPr lang="de-DE"/>
          </a:p>
        </p:txBody>
      </p:sp>
      <p:sp>
        <p:nvSpPr>
          <p:cNvPr id="62" name="Oval 153">
            <a:extLst>
              <a:ext uri="{FF2B5EF4-FFF2-40B4-BE49-F238E27FC236}">
                <a16:creationId xmlns:a16="http://schemas.microsoft.com/office/drawing/2014/main" id="{314B6E3A-E713-0D36-3DDB-7E9A1661A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4632" y="3668889"/>
            <a:ext cx="436284" cy="398930"/>
          </a:xfrm>
          <a:prstGeom prst="ellipse">
            <a:avLst/>
          </a:prstGeom>
          <a:solidFill>
            <a:srgbClr val="9999FF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Pos.</a:t>
            </a:r>
            <a:endParaRPr lang="de-DE"/>
          </a:p>
        </p:txBody>
      </p:sp>
      <p:sp>
        <p:nvSpPr>
          <p:cNvPr id="63" name="Oval 153">
            <a:extLst>
              <a:ext uri="{FF2B5EF4-FFF2-40B4-BE49-F238E27FC236}">
                <a16:creationId xmlns:a16="http://schemas.microsoft.com/office/drawing/2014/main" id="{D46C3926-1C37-1138-6C8B-21ED72016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461" y="3848114"/>
            <a:ext cx="436284" cy="398930"/>
          </a:xfrm>
          <a:prstGeom prst="ellipse">
            <a:avLst/>
          </a:prstGeom>
          <a:solidFill>
            <a:srgbClr val="9999FF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Pos.</a:t>
            </a:r>
            <a:endParaRPr lang="de-DE" dirty="0"/>
          </a:p>
        </p:txBody>
      </p:sp>
      <p:sp>
        <p:nvSpPr>
          <p:cNvPr id="64" name="Oval 153">
            <a:extLst>
              <a:ext uri="{FF2B5EF4-FFF2-40B4-BE49-F238E27FC236}">
                <a16:creationId xmlns:a16="http://schemas.microsoft.com/office/drawing/2014/main" id="{AC6B3307-2674-4D0B-8798-5591AB3D7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8511" y="4143886"/>
            <a:ext cx="436284" cy="398930"/>
          </a:xfrm>
          <a:prstGeom prst="ellipse">
            <a:avLst/>
          </a:prstGeom>
          <a:solidFill>
            <a:srgbClr val="CCCCFF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Tuba</a:t>
            </a:r>
            <a:endParaRPr lang="de-DE"/>
          </a:p>
        </p:txBody>
      </p:sp>
      <p:sp>
        <p:nvSpPr>
          <p:cNvPr id="65" name="Oval 153">
            <a:extLst>
              <a:ext uri="{FF2B5EF4-FFF2-40B4-BE49-F238E27FC236}">
                <a16:creationId xmlns:a16="http://schemas.microsoft.com/office/drawing/2014/main" id="{2A4AEA54-3379-ADED-1C2F-2AE5952B7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9254" y="4460571"/>
            <a:ext cx="436284" cy="398930"/>
          </a:xfrm>
          <a:prstGeom prst="ellipse">
            <a:avLst/>
          </a:prstGeom>
          <a:solidFill>
            <a:srgbClr val="CCCCFF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de-DE" sz="8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Tuba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5785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91</Words>
  <Application>Microsoft Office PowerPoint</Application>
  <PresentationFormat>A4-Papier (210 x 297 mm)</PresentationFormat>
  <Paragraphs>58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Roboto</vt:lpstr>
      <vt:lpstr>Roboto Lt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 Weiß</dc:creator>
  <cp:lastModifiedBy>Maria  Weiß</cp:lastModifiedBy>
  <cp:revision>2</cp:revision>
  <dcterms:created xsi:type="dcterms:W3CDTF">2025-04-22T06:50:01Z</dcterms:created>
  <dcterms:modified xsi:type="dcterms:W3CDTF">2025-04-29T15:27:24Z</dcterms:modified>
</cp:coreProperties>
</file>